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
  </p:notesMasterIdLst>
  <p:sldIdLst>
    <p:sldId id="256" r:id="rId3"/>
    <p:sldId id="257" r:id="rId4"/>
    <p:sldId id="258" r:id="rId5"/>
    <p:sldId id="259" r:id="rId6"/>
    <p:sldId id="260" r:id="rId7"/>
    <p:sldId id="261" r:id="rId8"/>
  </p:sldIdLst>
  <p:sldSz cx="9144000" cy="5143500" type="screen16x9"/>
  <p:notesSz cx="6858000" cy="9144000"/>
  <p:embeddedFontLst>
    <p:embeddedFont>
      <p:font typeface="Dosis" pitchFamily="2" charset="0"/>
      <p:regular r:id="rId10"/>
      <p:bold r:id="rId11"/>
    </p:embeddedFont>
    <p:embeddedFont>
      <p:font typeface="Nunito" pitchFamily="2" charset="0"/>
      <p:regular r:id="rId12"/>
      <p:bold r:id="rId13"/>
      <p:italic r:id="rId14"/>
      <p:boldItalic r:id="rId15"/>
    </p:embeddedFon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50" y="908900"/>
            <a:ext cx="28722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Joshua Abisha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joshuaabisha@gmail.com</a:t>
            </a:r>
            <a:endParaRPr sz="1200" dirty="0">
              <a:latin typeface="Dosis"/>
              <a:ea typeface="Dosis"/>
              <a:cs typeface="Dosis"/>
              <a:sym typeface="Dosis"/>
            </a:endParaRPr>
          </a:p>
          <a:p>
            <a:pPr>
              <a:buSzPts val="1100"/>
            </a:pPr>
            <a:r>
              <a:rPr lang="id-ID" sz="1200" dirty="0">
                <a:latin typeface="Dosis"/>
                <a:ea typeface="Dosis"/>
                <a:cs typeface="Dosis"/>
                <a:sym typeface="Dosis"/>
              </a:rPr>
              <a:t>https://www.linkedin.com/in/joshuaabisha/</a:t>
            </a: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dirty="0">
                <a:solidFill>
                  <a:schemeClr val="dk1"/>
                </a:solidFill>
                <a:latin typeface="Nunito"/>
                <a:ea typeface="Nunito"/>
                <a:cs typeface="Nunito"/>
                <a:sym typeface="Nunito"/>
              </a:rPr>
              <a:t>“</a:t>
            </a:r>
            <a:r>
              <a:rPr lang="en-US" sz="1217" dirty="0">
                <a:solidFill>
                  <a:schemeClr val="dk1"/>
                </a:solidFill>
                <a:latin typeface="Nunito"/>
                <a:ea typeface="Nunito"/>
                <a:cs typeface="Nunito"/>
                <a:sym typeface="Nunito"/>
              </a:rPr>
              <a:t>I am highly organized person who eager to learn new things and open to accept data related jobs opportunities. Passionate about data and technology. Currently studying at data science bootcamp to master in data science skills specifically in Python and SQL. </a:t>
            </a:r>
          </a:p>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Previous worked as a regulatory and import administrator in one of the beauty retail industries in Indonesia who worked in a team which I'm excited about working effectively with others to achieve common goals. I possess excellent analytical and time management skills and responsible approach to any task that I undertake, or situation that I am presented with. I look forward to doing the same at your organization.</a:t>
            </a:r>
            <a:r>
              <a:rPr lang="en" sz="1217" dirty="0">
                <a:solidFill>
                  <a:schemeClr val="dk1"/>
                </a:solidFill>
                <a:latin typeface="Nunito"/>
                <a:ea typeface="Nunito"/>
                <a:cs typeface="Nunito"/>
                <a:sym typeface="Nunito"/>
              </a:rPr>
              <a:t>”</a:t>
            </a:r>
            <a:endParaRPr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19100" indent="-285750">
              <a:buClr>
                <a:schemeClr val="dk1"/>
              </a:buClr>
              <a:buSzPts val="1500"/>
            </a:pPr>
            <a:r>
              <a:rPr lang="en-US" sz="1500" b="1" dirty="0">
                <a:solidFill>
                  <a:schemeClr val="dk1"/>
                </a:solidFill>
              </a:rPr>
              <a:t>Missing Value</a:t>
            </a:r>
          </a:p>
          <a:p>
            <a:pPr marL="133350" indent="0">
              <a:buClr>
                <a:schemeClr val="dk1"/>
              </a:buClr>
              <a:buSzPts val="1500"/>
              <a:buNone/>
            </a:pPr>
            <a:r>
              <a:rPr lang="en-US" sz="1500" dirty="0">
                <a:solidFill>
                  <a:schemeClr val="dk1"/>
                </a:solidFill>
              </a:rPr>
              <a:t>Ada 4 </a:t>
            </a:r>
            <a:r>
              <a:rPr lang="en-US" sz="1500" dirty="0" err="1">
                <a:solidFill>
                  <a:schemeClr val="dk1"/>
                </a:solidFill>
              </a:rPr>
              <a:t>kolom</a:t>
            </a:r>
            <a:r>
              <a:rPr lang="en-US" sz="1500" dirty="0">
                <a:solidFill>
                  <a:schemeClr val="dk1"/>
                </a:solidFill>
              </a:rPr>
              <a:t> yang </a:t>
            </a:r>
            <a:r>
              <a:rPr lang="en-US" sz="1500" dirty="0" err="1">
                <a:solidFill>
                  <a:schemeClr val="dk1"/>
                </a:solidFill>
              </a:rPr>
              <a:t>terdapat</a:t>
            </a:r>
            <a:r>
              <a:rPr lang="en-US" sz="1500" dirty="0">
                <a:solidFill>
                  <a:schemeClr val="dk1"/>
                </a:solidFill>
              </a:rPr>
              <a:t> missing value. </a:t>
            </a:r>
          </a:p>
          <a:p>
            <a:pPr marL="133350" indent="0">
              <a:buClr>
                <a:schemeClr val="dk1"/>
              </a:buClr>
              <a:buSzPts val="1500"/>
              <a:buNone/>
            </a:pPr>
            <a:r>
              <a:rPr lang="en-US" sz="1500" dirty="0">
                <a:solidFill>
                  <a:schemeClr val="dk1"/>
                </a:solidFill>
              </a:rPr>
              <a:t>Kolom children, company,</a:t>
            </a:r>
          </a:p>
          <a:p>
            <a:pPr marL="133350" indent="0">
              <a:buClr>
                <a:schemeClr val="dk1"/>
              </a:buClr>
              <a:buSzPts val="1500"/>
              <a:buNone/>
            </a:pPr>
            <a:r>
              <a:rPr lang="en-US" sz="1500" dirty="0">
                <a:solidFill>
                  <a:schemeClr val="dk1"/>
                </a:solidFill>
              </a:rPr>
              <a:t>dan agent </a:t>
            </a:r>
            <a:r>
              <a:rPr lang="en-US" sz="1500" dirty="0" err="1">
                <a:solidFill>
                  <a:schemeClr val="dk1"/>
                </a:solidFill>
              </a:rPr>
              <a:t>bisa</a:t>
            </a:r>
            <a:r>
              <a:rPr lang="en-US" sz="1500" dirty="0">
                <a:solidFill>
                  <a:schemeClr val="dk1"/>
                </a:solidFill>
              </a:rPr>
              <a:t> di </a:t>
            </a:r>
            <a:r>
              <a:rPr lang="en-US" sz="1500" dirty="0" err="1">
                <a:solidFill>
                  <a:schemeClr val="dk1"/>
                </a:solidFill>
              </a:rPr>
              <a:t>isi</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nilai</a:t>
            </a:r>
            <a:r>
              <a:rPr lang="en-US" sz="1500" dirty="0">
                <a:solidFill>
                  <a:schemeClr val="dk1"/>
                </a:solidFill>
              </a:rPr>
              <a:t> 0 </a:t>
            </a:r>
          </a:p>
          <a:p>
            <a:pPr marL="133350" indent="0">
              <a:buClr>
                <a:schemeClr val="dk1"/>
              </a:buClr>
              <a:buSzPts val="1500"/>
              <a:buNone/>
            </a:pPr>
            <a:r>
              <a:rPr lang="en-US" sz="1500" dirty="0" err="1">
                <a:solidFill>
                  <a:schemeClr val="dk1"/>
                </a:solidFill>
              </a:rPr>
              <a:t>sedangkan</a:t>
            </a:r>
            <a:r>
              <a:rPr lang="en-US" sz="1500" dirty="0">
                <a:solidFill>
                  <a:schemeClr val="dk1"/>
                </a:solidFill>
              </a:rPr>
              <a:t> city </a:t>
            </a:r>
            <a:r>
              <a:rPr lang="en-US" sz="1500" dirty="0" err="1">
                <a:solidFill>
                  <a:schemeClr val="dk1"/>
                </a:solidFill>
              </a:rPr>
              <a:t>bisa</a:t>
            </a:r>
            <a:r>
              <a:rPr lang="en-US" sz="1500" dirty="0">
                <a:solidFill>
                  <a:schemeClr val="dk1"/>
                </a:solidFill>
              </a:rPr>
              <a:t> </a:t>
            </a:r>
            <a:r>
              <a:rPr lang="en-US" sz="1500" dirty="0" err="1">
                <a:solidFill>
                  <a:schemeClr val="dk1"/>
                </a:solidFill>
              </a:rPr>
              <a:t>diisi</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nilai</a:t>
            </a:r>
            <a:r>
              <a:rPr lang="en-US" sz="1500" dirty="0">
                <a:solidFill>
                  <a:schemeClr val="dk1"/>
                </a:solidFill>
              </a:rPr>
              <a:t> Unknown</a:t>
            </a:r>
            <a:endParaRPr lang="en-US" sz="1200" dirty="0">
              <a:solidFill>
                <a:schemeClr val="dk1"/>
              </a:solidFill>
            </a:endParaRPr>
          </a:p>
          <a:p>
            <a:pPr marL="419100" indent="-285750">
              <a:buClr>
                <a:schemeClr val="dk1"/>
              </a:buClr>
              <a:buSzPts val="1500"/>
            </a:pPr>
            <a:r>
              <a:rPr lang="en-US" sz="1500" b="1" dirty="0">
                <a:solidFill>
                  <a:schemeClr val="dk1"/>
                </a:solidFill>
              </a:rPr>
              <a:t>Handle Odd Value</a:t>
            </a:r>
          </a:p>
          <a:p>
            <a:pPr marL="133350" indent="0">
              <a:buClr>
                <a:schemeClr val="dk1"/>
              </a:buClr>
              <a:buSzPts val="1500"/>
              <a:buNone/>
            </a:pPr>
            <a:r>
              <a:rPr lang="en-US" sz="1500" dirty="0">
                <a:solidFill>
                  <a:schemeClr val="dk1"/>
                </a:solidFill>
              </a:rPr>
              <a:t>Nilai Undefined pada </a:t>
            </a:r>
            <a:r>
              <a:rPr lang="en-US" sz="1500" dirty="0" err="1">
                <a:solidFill>
                  <a:schemeClr val="dk1"/>
                </a:solidFill>
              </a:rPr>
              <a:t>kolom</a:t>
            </a:r>
            <a:r>
              <a:rPr lang="en-US" sz="1500" dirty="0">
                <a:solidFill>
                  <a:schemeClr val="dk1"/>
                </a:solidFill>
              </a:rPr>
              <a:t> Meal </a:t>
            </a:r>
            <a:r>
              <a:rPr lang="en-US" sz="1500" dirty="0" err="1">
                <a:solidFill>
                  <a:schemeClr val="dk1"/>
                </a:solidFill>
              </a:rPr>
              <a:t>bisa</a:t>
            </a:r>
            <a:r>
              <a:rPr lang="en-US" sz="1500" dirty="0">
                <a:solidFill>
                  <a:schemeClr val="dk1"/>
                </a:solidFill>
              </a:rPr>
              <a:t> di</a:t>
            </a:r>
          </a:p>
          <a:p>
            <a:pPr marL="133350" indent="0">
              <a:buClr>
                <a:schemeClr val="dk1"/>
              </a:buClr>
              <a:buSzPts val="1500"/>
              <a:buNone/>
            </a:pPr>
            <a:r>
              <a:rPr lang="en-US" sz="1500" dirty="0" err="1">
                <a:solidFill>
                  <a:schemeClr val="dk1"/>
                </a:solidFill>
              </a:rPr>
              <a:t>ganti</a:t>
            </a:r>
            <a:r>
              <a:rPr lang="en-US" sz="1500" dirty="0">
                <a:solidFill>
                  <a:schemeClr val="dk1"/>
                </a:solidFill>
              </a:rPr>
              <a:t> </a:t>
            </a:r>
            <a:r>
              <a:rPr lang="en-US" sz="1500" dirty="0" err="1">
                <a:solidFill>
                  <a:schemeClr val="dk1"/>
                </a:solidFill>
              </a:rPr>
              <a:t>dengan</a:t>
            </a:r>
            <a:r>
              <a:rPr lang="en-US" sz="1500" dirty="0">
                <a:solidFill>
                  <a:schemeClr val="dk1"/>
                </a:solidFill>
              </a:rPr>
              <a:t> No Meal yang </a:t>
            </a:r>
            <a:r>
              <a:rPr lang="en-US" sz="1500" dirty="0" err="1">
                <a:solidFill>
                  <a:schemeClr val="dk1"/>
                </a:solidFill>
              </a:rPr>
              <a:t>bisa</a:t>
            </a:r>
            <a:r>
              <a:rPr lang="en-US" sz="1500" dirty="0">
                <a:solidFill>
                  <a:schemeClr val="dk1"/>
                </a:solidFill>
              </a:rPr>
              <a:t> </a:t>
            </a:r>
            <a:r>
              <a:rPr lang="en-US" sz="1500" dirty="0" err="1">
                <a:solidFill>
                  <a:schemeClr val="dk1"/>
                </a:solidFill>
              </a:rPr>
              <a:t>memilki</a:t>
            </a:r>
            <a:endParaRPr lang="en-US" sz="1500" dirty="0">
              <a:solidFill>
                <a:schemeClr val="dk1"/>
              </a:solidFill>
            </a:endParaRPr>
          </a:p>
          <a:p>
            <a:pPr marL="133350" indent="0">
              <a:buClr>
                <a:schemeClr val="dk1"/>
              </a:buClr>
              <a:buSzPts val="1500"/>
              <a:buNone/>
            </a:pPr>
            <a:r>
              <a:rPr lang="en-US" sz="1500" dirty="0">
                <a:solidFill>
                  <a:schemeClr val="dk1"/>
                </a:solidFill>
              </a:rPr>
              <a:t>arti yang </a:t>
            </a:r>
            <a:r>
              <a:rPr lang="en-US" sz="1500" dirty="0" err="1">
                <a:solidFill>
                  <a:schemeClr val="dk1"/>
                </a:solidFill>
              </a:rPr>
              <a:t>sama</a:t>
            </a:r>
            <a:endParaRPr lang="en-US" sz="1500" dirty="0">
              <a:solidFill>
                <a:schemeClr val="dk1"/>
              </a:solidFill>
            </a:endParaRPr>
          </a:p>
          <a:p>
            <a:pPr marL="419100" indent="-285750">
              <a:buClr>
                <a:schemeClr val="dk1"/>
              </a:buClr>
              <a:buSzPts val="1500"/>
            </a:pPr>
            <a:r>
              <a:rPr lang="en-US" sz="1500" b="1" dirty="0">
                <a:solidFill>
                  <a:schemeClr val="dk1"/>
                </a:solidFill>
              </a:rPr>
              <a:t>Replace Unnecessary Value</a:t>
            </a:r>
          </a:p>
          <a:p>
            <a:pPr marL="133350" indent="0">
              <a:buClr>
                <a:schemeClr val="dk1"/>
              </a:buClr>
              <a:buSzPts val="1500"/>
              <a:buNone/>
            </a:pPr>
            <a:r>
              <a:rPr lang="en-US" sz="1500" dirty="0">
                <a:solidFill>
                  <a:schemeClr val="dk1"/>
                </a:solidFill>
              </a:rPr>
              <a:t>Ada </a:t>
            </a:r>
            <a:r>
              <a:rPr lang="en-US" sz="1500" dirty="0" err="1">
                <a:solidFill>
                  <a:schemeClr val="dk1"/>
                </a:solidFill>
              </a:rPr>
              <a:t>jumlah</a:t>
            </a:r>
            <a:r>
              <a:rPr lang="en-US" sz="1500" dirty="0">
                <a:solidFill>
                  <a:schemeClr val="dk1"/>
                </a:solidFill>
              </a:rPr>
              <a:t> </a:t>
            </a:r>
            <a:r>
              <a:rPr lang="en-US" sz="1500" dirty="0" err="1">
                <a:solidFill>
                  <a:schemeClr val="dk1"/>
                </a:solidFill>
              </a:rPr>
              <a:t>tamu</a:t>
            </a:r>
            <a:r>
              <a:rPr lang="en-US" sz="1500" dirty="0">
                <a:solidFill>
                  <a:schemeClr val="dk1"/>
                </a:solidFill>
              </a:rPr>
              <a:t> yang </a:t>
            </a:r>
            <a:r>
              <a:rPr lang="en-US" sz="1500" dirty="0" err="1">
                <a:solidFill>
                  <a:schemeClr val="dk1"/>
                </a:solidFill>
              </a:rPr>
              <a:t>benilai</a:t>
            </a:r>
            <a:r>
              <a:rPr lang="en-US" sz="1500" dirty="0">
                <a:solidFill>
                  <a:schemeClr val="dk1"/>
                </a:solidFill>
              </a:rPr>
              <a:t> 0. </a:t>
            </a:r>
            <a:r>
              <a:rPr lang="en-US" sz="1500" dirty="0" err="1">
                <a:solidFill>
                  <a:schemeClr val="dk1"/>
                </a:solidFill>
              </a:rPr>
              <a:t>Sehingga</a:t>
            </a:r>
            <a:endParaRPr lang="en-US" sz="1500" dirty="0">
              <a:solidFill>
                <a:schemeClr val="dk1"/>
              </a:solidFill>
            </a:endParaRPr>
          </a:p>
          <a:p>
            <a:pPr marL="133350" indent="0">
              <a:buClr>
                <a:schemeClr val="dk1"/>
              </a:buClr>
              <a:buSzPts val="1500"/>
              <a:buNone/>
            </a:pPr>
            <a:r>
              <a:rPr lang="en-US" sz="1500" dirty="0">
                <a:solidFill>
                  <a:schemeClr val="dk1"/>
                </a:solidFill>
              </a:rPr>
              <a:t>data </a:t>
            </a:r>
            <a:r>
              <a:rPr lang="en-US" sz="1500" dirty="0" err="1">
                <a:solidFill>
                  <a:schemeClr val="dk1"/>
                </a:solidFill>
              </a:rPr>
              <a:t>ini</a:t>
            </a:r>
            <a:r>
              <a:rPr lang="en-US" sz="1500" dirty="0">
                <a:solidFill>
                  <a:schemeClr val="dk1"/>
                </a:solidFill>
              </a:rPr>
              <a:t> </a:t>
            </a:r>
            <a:r>
              <a:rPr lang="en-US" sz="1500" dirty="0" err="1">
                <a:solidFill>
                  <a:schemeClr val="dk1"/>
                </a:solidFill>
              </a:rPr>
              <a:t>perlu</a:t>
            </a:r>
            <a:r>
              <a:rPr lang="en-US" sz="1500" dirty="0">
                <a:solidFill>
                  <a:schemeClr val="dk1"/>
                </a:solidFill>
              </a:rPr>
              <a:t> di </a:t>
            </a:r>
            <a:r>
              <a:rPr lang="en-US" sz="1500" dirty="0" err="1">
                <a:solidFill>
                  <a:schemeClr val="dk1"/>
                </a:solidFill>
              </a:rPr>
              <a:t>buang</a:t>
            </a:r>
            <a:r>
              <a:rPr lang="en-US" sz="1500">
                <a:solidFill>
                  <a:schemeClr val="dk1"/>
                </a:solidFill>
              </a:rPr>
              <a:t>.</a:t>
            </a:r>
            <a:endParaRPr sz="1500" dirty="0">
              <a:solidFill>
                <a:schemeClr val="dk1"/>
              </a:solidFill>
            </a:endParaRPr>
          </a:p>
        </p:txBody>
      </p:sp>
      <p:sp>
        <p:nvSpPr>
          <p:cNvPr id="115" name="Google Shape;115;p27"/>
          <p:cNvSpPr txBox="1"/>
          <p:nvPr/>
        </p:nvSpPr>
        <p:spPr>
          <a:xfrm>
            <a:off x="2852057" y="4831712"/>
            <a:ext cx="6291943"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id-ID" sz="1100" dirty="0">
                <a:solidFill>
                  <a:srgbClr val="000000"/>
                </a:solidFill>
              </a:rPr>
              <a:t>https://colab.research.google.com/drive/13KzF2W5VcAl9L82gi6gpzKmSXiOcuivk?usp=sharing</a:t>
            </a:r>
            <a:endParaRPr sz="1100" dirty="0">
              <a:solidFill>
                <a:srgbClr val="000000"/>
              </a:solidFill>
            </a:endParaRPr>
          </a:p>
        </p:txBody>
      </p:sp>
      <p:pic>
        <p:nvPicPr>
          <p:cNvPr id="5" name="Picture 4">
            <a:extLst>
              <a:ext uri="{FF2B5EF4-FFF2-40B4-BE49-F238E27FC236}">
                <a16:creationId xmlns:a16="http://schemas.microsoft.com/office/drawing/2014/main" id="{655BC7F1-028D-4CDE-AED4-0AEFE10C542B}"/>
              </a:ext>
            </a:extLst>
          </p:cNvPr>
          <p:cNvPicPr>
            <a:picLocks noChangeAspect="1"/>
          </p:cNvPicPr>
          <p:nvPr/>
        </p:nvPicPr>
        <p:blipFill>
          <a:blip r:embed="rId3"/>
          <a:stretch>
            <a:fillRect/>
          </a:stretch>
        </p:blipFill>
        <p:spPr>
          <a:xfrm>
            <a:off x="4822371" y="724100"/>
            <a:ext cx="3149957" cy="1847650"/>
          </a:xfrm>
          <a:prstGeom prst="rect">
            <a:avLst/>
          </a:prstGeom>
        </p:spPr>
      </p:pic>
      <p:pic>
        <p:nvPicPr>
          <p:cNvPr id="7" name="Picture 6">
            <a:extLst>
              <a:ext uri="{FF2B5EF4-FFF2-40B4-BE49-F238E27FC236}">
                <a16:creationId xmlns:a16="http://schemas.microsoft.com/office/drawing/2014/main" id="{403B194A-C020-4EC5-905E-638C06207157}"/>
              </a:ext>
            </a:extLst>
          </p:cNvPr>
          <p:cNvPicPr>
            <a:picLocks noChangeAspect="1"/>
          </p:cNvPicPr>
          <p:nvPr/>
        </p:nvPicPr>
        <p:blipFill>
          <a:blip r:embed="rId4"/>
          <a:stretch>
            <a:fillRect/>
          </a:stretch>
        </p:blipFill>
        <p:spPr>
          <a:xfrm>
            <a:off x="4301196" y="2671425"/>
            <a:ext cx="4686954" cy="1238423"/>
          </a:xfrm>
          <a:prstGeom prst="rect">
            <a:avLst/>
          </a:prstGeom>
        </p:spPr>
      </p:pic>
      <p:pic>
        <p:nvPicPr>
          <p:cNvPr id="9" name="Picture 8">
            <a:extLst>
              <a:ext uri="{FF2B5EF4-FFF2-40B4-BE49-F238E27FC236}">
                <a16:creationId xmlns:a16="http://schemas.microsoft.com/office/drawing/2014/main" id="{7AD03059-ECDA-4BD2-8C44-F1C10A2CAE32}"/>
              </a:ext>
            </a:extLst>
          </p:cNvPr>
          <p:cNvPicPr>
            <a:picLocks noChangeAspect="1"/>
          </p:cNvPicPr>
          <p:nvPr/>
        </p:nvPicPr>
        <p:blipFill>
          <a:blip r:embed="rId5"/>
          <a:stretch>
            <a:fillRect/>
          </a:stretch>
        </p:blipFill>
        <p:spPr>
          <a:xfrm>
            <a:off x="4301196" y="3895452"/>
            <a:ext cx="3658111" cy="10478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 name="TextBox 4">
            <a:extLst>
              <a:ext uri="{FF2B5EF4-FFF2-40B4-BE49-F238E27FC236}">
                <a16:creationId xmlns:a16="http://schemas.microsoft.com/office/drawing/2014/main" id="{684E5EC7-2F69-4132-A248-E595BCB19BE3}"/>
              </a:ext>
            </a:extLst>
          </p:cNvPr>
          <p:cNvSpPr txBox="1"/>
          <p:nvPr/>
        </p:nvSpPr>
        <p:spPr>
          <a:xfrm>
            <a:off x="2362199" y="4866487"/>
            <a:ext cx="6760029" cy="261610"/>
          </a:xfrm>
          <a:prstGeom prst="rect">
            <a:avLst/>
          </a:prstGeom>
          <a:noFill/>
        </p:spPr>
        <p:txBody>
          <a:bodyPr wrap="square">
            <a:spAutoFit/>
          </a:bodyPr>
          <a:lstStyle/>
          <a:p>
            <a:r>
              <a:rPr lang="id-ID" sz="1100" dirty="0"/>
              <a:t>https://colab.research.google.com/drive/13KzF2W5VcAl9L82gi6gpzKmSXiOcuivk#scrollTo=jRLFioXfgI-w</a:t>
            </a:r>
          </a:p>
        </p:txBody>
      </p:sp>
      <p:sp>
        <p:nvSpPr>
          <p:cNvPr id="4" name="Text Placeholder 3">
            <a:extLst>
              <a:ext uri="{FF2B5EF4-FFF2-40B4-BE49-F238E27FC236}">
                <a16:creationId xmlns:a16="http://schemas.microsoft.com/office/drawing/2014/main" id="{1A733C6D-5FC9-47B2-883F-96C65BA48ACC}"/>
              </a:ext>
            </a:extLst>
          </p:cNvPr>
          <p:cNvSpPr>
            <a:spLocks noGrp="1"/>
          </p:cNvSpPr>
          <p:nvPr>
            <p:ph type="body" idx="1"/>
          </p:nvPr>
        </p:nvSpPr>
        <p:spPr>
          <a:xfrm>
            <a:off x="5983270" y="994933"/>
            <a:ext cx="2952752" cy="3871554"/>
          </a:xfrm>
        </p:spPr>
        <p:txBody>
          <a:bodyPr/>
          <a:lstStyle/>
          <a:p>
            <a:pPr marL="114300" indent="0" algn="just">
              <a:buNone/>
            </a:pPr>
            <a:r>
              <a:rPr lang="en-US" dirty="0" err="1"/>
              <a:t>Kedua</a:t>
            </a:r>
            <a:r>
              <a:rPr lang="en-US" dirty="0"/>
              <a:t> </a:t>
            </a:r>
            <a:r>
              <a:rPr lang="en-US" dirty="0" err="1"/>
              <a:t>jenis</a:t>
            </a:r>
            <a:r>
              <a:rPr lang="en-US" dirty="0"/>
              <a:t> hotel </a:t>
            </a:r>
            <a:r>
              <a:rPr lang="en-US" dirty="0" err="1"/>
              <a:t>mengalami</a:t>
            </a:r>
            <a:r>
              <a:rPr lang="en-US" dirty="0"/>
              <a:t> </a:t>
            </a:r>
            <a:r>
              <a:rPr lang="en-US" dirty="0" err="1"/>
              <a:t>kenaikan</a:t>
            </a:r>
            <a:r>
              <a:rPr lang="en-US" dirty="0"/>
              <a:t> </a:t>
            </a:r>
            <a:r>
              <a:rPr lang="en-US" dirty="0" err="1"/>
              <a:t>jumlah</a:t>
            </a:r>
            <a:r>
              <a:rPr lang="en-US" dirty="0"/>
              <a:t> </a:t>
            </a:r>
            <a:r>
              <a:rPr lang="en-US" dirty="0" err="1"/>
              <a:t>pemesanan</a:t>
            </a:r>
            <a:r>
              <a:rPr lang="en-US" dirty="0"/>
              <a:t> pada masing-masing holiday season. </a:t>
            </a:r>
            <a:r>
              <a:rPr lang="en-US" dirty="0" err="1"/>
              <a:t>Namun</a:t>
            </a:r>
            <a:r>
              <a:rPr lang="en-US" dirty="0"/>
              <a:t> pada </a:t>
            </a:r>
            <a:r>
              <a:rPr lang="en-US" dirty="0" err="1"/>
              <a:t>jenis</a:t>
            </a:r>
            <a:r>
              <a:rPr lang="en-US" dirty="0"/>
              <a:t> City Hotel, </a:t>
            </a:r>
            <a:r>
              <a:rPr lang="en-US" dirty="0" err="1"/>
              <a:t>terlihat</a:t>
            </a:r>
            <a:r>
              <a:rPr lang="en-US" dirty="0"/>
              <a:t> </a:t>
            </a:r>
            <a:r>
              <a:rPr lang="en-US" dirty="0" err="1"/>
              <a:t>penurunan</a:t>
            </a:r>
            <a:r>
              <a:rPr lang="en-US" dirty="0"/>
              <a:t> </a:t>
            </a:r>
            <a:r>
              <a:rPr lang="en-US" dirty="0" err="1"/>
              <a:t>signifikan</a:t>
            </a:r>
            <a:r>
              <a:rPr lang="en-US" dirty="0"/>
              <a:t> </a:t>
            </a:r>
            <a:r>
              <a:rPr lang="en-US" dirty="0" err="1"/>
              <a:t>setelah</a:t>
            </a:r>
            <a:r>
              <a:rPr lang="en-US" dirty="0"/>
              <a:t> holiday season (Mei-</a:t>
            </a:r>
            <a:r>
              <a:rPr lang="en-US" dirty="0" err="1"/>
              <a:t>Juli</a:t>
            </a:r>
            <a:r>
              <a:rPr lang="en-US" dirty="0"/>
              <a:t>) pada </a:t>
            </a:r>
            <a:r>
              <a:rPr lang="en-US" dirty="0" err="1"/>
              <a:t>bulan</a:t>
            </a:r>
            <a:r>
              <a:rPr lang="en-US" dirty="0"/>
              <a:t> </a:t>
            </a:r>
            <a:r>
              <a:rPr lang="en-US" dirty="0" err="1"/>
              <a:t>Agustus</a:t>
            </a:r>
            <a:r>
              <a:rPr lang="en-US" dirty="0"/>
              <a:t> dan September.</a:t>
            </a:r>
            <a:endParaRPr lang="id-ID" dirty="0"/>
          </a:p>
        </p:txBody>
      </p:sp>
      <p:pic>
        <p:nvPicPr>
          <p:cNvPr id="1028" name="Picture 4">
            <a:extLst>
              <a:ext uri="{FF2B5EF4-FFF2-40B4-BE49-F238E27FC236}">
                <a16:creationId xmlns:a16="http://schemas.microsoft.com/office/drawing/2014/main" id="{4FF41E07-EAA7-4206-9439-99982F32F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12" y="756891"/>
            <a:ext cx="5847958" cy="3871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pic>
        <p:nvPicPr>
          <p:cNvPr id="1026" name="Picture 2">
            <a:extLst>
              <a:ext uri="{FF2B5EF4-FFF2-40B4-BE49-F238E27FC236}">
                <a16:creationId xmlns:a16="http://schemas.microsoft.com/office/drawing/2014/main" id="{44905A94-2DF8-4F08-9DB4-C4DA420B1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4" y="723796"/>
            <a:ext cx="5960836" cy="427375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291C99B-1FFC-4280-BB7C-8A5576220EAA}"/>
              </a:ext>
            </a:extLst>
          </p:cNvPr>
          <p:cNvSpPr>
            <a:spLocks noGrp="1"/>
          </p:cNvSpPr>
          <p:nvPr>
            <p:ph type="body" idx="1"/>
          </p:nvPr>
        </p:nvSpPr>
        <p:spPr>
          <a:xfrm>
            <a:off x="6357257" y="723796"/>
            <a:ext cx="2597149" cy="4273756"/>
          </a:xfrm>
        </p:spPr>
        <p:txBody>
          <a:bodyPr/>
          <a:lstStyle/>
          <a:p>
            <a:pPr marL="114300" indent="0" algn="just">
              <a:buNone/>
            </a:pPr>
            <a:r>
              <a:rPr lang="en-US" dirty="0" err="1"/>
              <a:t>Semakin</a:t>
            </a:r>
            <a:r>
              <a:rPr lang="en-US" dirty="0"/>
              <a:t> </a:t>
            </a:r>
            <a:r>
              <a:rPr lang="en-US" dirty="0" err="1"/>
              <a:t>tinggi</a:t>
            </a:r>
            <a:r>
              <a:rPr lang="en-US" dirty="0"/>
              <a:t> </a:t>
            </a:r>
            <a:r>
              <a:rPr lang="en-US" dirty="0" err="1"/>
              <a:t>durasi</a:t>
            </a:r>
            <a:r>
              <a:rPr lang="en-US" dirty="0"/>
              <a:t> </a:t>
            </a:r>
            <a:r>
              <a:rPr lang="en-US" dirty="0" err="1"/>
              <a:t>menginap</a:t>
            </a:r>
            <a:r>
              <a:rPr lang="en-US" dirty="0"/>
              <a:t>, </a:t>
            </a:r>
            <a:r>
              <a:rPr lang="en-US" dirty="0" err="1"/>
              <a:t>akan</a:t>
            </a:r>
            <a:r>
              <a:rPr lang="en-US" dirty="0"/>
              <a:t> </a:t>
            </a:r>
            <a:r>
              <a:rPr lang="en-US" dirty="0" err="1"/>
              <a:t>semakin</a:t>
            </a:r>
            <a:r>
              <a:rPr lang="en-US" dirty="0"/>
              <a:t> </a:t>
            </a:r>
            <a:r>
              <a:rPr lang="en-US" dirty="0" err="1"/>
              <a:t>tinggi</a:t>
            </a:r>
            <a:r>
              <a:rPr lang="en-US" dirty="0"/>
              <a:t> pula </a:t>
            </a:r>
            <a:r>
              <a:rPr lang="en-US" dirty="0" err="1"/>
              <a:t>tingkat</a:t>
            </a:r>
            <a:r>
              <a:rPr lang="en-US" dirty="0"/>
              <a:t> </a:t>
            </a:r>
            <a:r>
              <a:rPr lang="en-US" dirty="0" err="1"/>
              <a:t>pembatalan</a:t>
            </a:r>
            <a:r>
              <a:rPr lang="en-US" dirty="0"/>
              <a:t> </a:t>
            </a:r>
            <a:r>
              <a:rPr lang="en-US" dirty="0" err="1"/>
              <a:t>nya</a:t>
            </a:r>
            <a:r>
              <a:rPr lang="en-US" dirty="0"/>
              <a:t>. </a:t>
            </a:r>
            <a:r>
              <a:rPr lang="en-US" dirty="0" err="1"/>
              <a:t>Ini</a:t>
            </a:r>
            <a:r>
              <a:rPr lang="en-US" dirty="0"/>
              <a:t> </a:t>
            </a:r>
            <a:r>
              <a:rPr lang="en-US" dirty="0" err="1"/>
              <a:t>dapat</a:t>
            </a:r>
            <a:r>
              <a:rPr lang="en-US" dirty="0"/>
              <a:t> </a:t>
            </a:r>
            <a:r>
              <a:rPr lang="en-US" dirty="0" err="1"/>
              <a:t>dilihat</a:t>
            </a:r>
            <a:r>
              <a:rPr lang="en-US" dirty="0"/>
              <a:t> </a:t>
            </a:r>
            <a:r>
              <a:rPr lang="en-US" dirty="0" err="1"/>
              <a:t>dari</a:t>
            </a:r>
            <a:r>
              <a:rPr lang="en-US" dirty="0"/>
              <a:t> trend </a:t>
            </a:r>
            <a:r>
              <a:rPr lang="en-US" dirty="0" err="1"/>
              <a:t>pembatalan</a:t>
            </a:r>
            <a:r>
              <a:rPr lang="en-US" dirty="0"/>
              <a:t> yang </a:t>
            </a:r>
            <a:r>
              <a:rPr lang="en-US" dirty="0" err="1"/>
              <a:t>semakin</a:t>
            </a:r>
            <a:r>
              <a:rPr lang="en-US" dirty="0"/>
              <a:t> </a:t>
            </a:r>
            <a:r>
              <a:rPr lang="en-US" dirty="0" err="1"/>
              <a:t>menaik</a:t>
            </a:r>
            <a:r>
              <a:rPr lang="en-US" dirty="0"/>
              <a:t> </a:t>
            </a:r>
            <a:r>
              <a:rPr lang="en-US" dirty="0" err="1"/>
              <a:t>untuk</a:t>
            </a:r>
            <a:r>
              <a:rPr lang="en-US" dirty="0"/>
              <a:t> </a:t>
            </a:r>
            <a:r>
              <a:rPr lang="en-US" dirty="0" err="1"/>
              <a:t>kedua</a:t>
            </a:r>
            <a:r>
              <a:rPr lang="en-US" dirty="0"/>
              <a:t> </a:t>
            </a:r>
            <a:r>
              <a:rPr lang="en-US" dirty="0" err="1"/>
              <a:t>jenis</a:t>
            </a:r>
            <a:r>
              <a:rPr lang="en-US" dirty="0"/>
              <a:t> hotel, </a:t>
            </a:r>
            <a:r>
              <a:rPr lang="en-US" dirty="0" err="1"/>
              <a:t>namun</a:t>
            </a:r>
            <a:r>
              <a:rPr lang="en-US" dirty="0"/>
              <a:t> </a:t>
            </a:r>
            <a:r>
              <a:rPr lang="en-US" dirty="0" err="1"/>
              <a:t>untuk</a:t>
            </a:r>
            <a:r>
              <a:rPr lang="en-US" dirty="0"/>
              <a:t> Resort Hotel trend </a:t>
            </a:r>
            <a:r>
              <a:rPr lang="en-US" dirty="0" err="1"/>
              <a:t>terlihat</a:t>
            </a:r>
            <a:r>
              <a:rPr lang="en-US" dirty="0"/>
              <a:t> </a:t>
            </a:r>
            <a:r>
              <a:rPr lang="en-US" dirty="0" err="1"/>
              <a:t>lebih</a:t>
            </a:r>
            <a:r>
              <a:rPr lang="en-US" dirty="0"/>
              <a:t> </a:t>
            </a:r>
            <a:r>
              <a:rPr lang="en-US" dirty="0" err="1"/>
              <a:t>melandai</a:t>
            </a:r>
            <a:r>
              <a:rPr lang="en-US" dirty="0"/>
              <a:t>.</a:t>
            </a:r>
            <a:endParaRPr lang="id-ID"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596742" y="823775"/>
            <a:ext cx="2235557" cy="40986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id-ID" sz="1500" noProof="1">
                <a:solidFill>
                  <a:schemeClr val="dk1"/>
                </a:solidFill>
              </a:rPr>
              <a:t>Semakin tinggi lead time (hampir 1 tahun sekitar 270-390 hari), akan semakin tinggi pu</a:t>
            </a:r>
            <a:r>
              <a:rPr lang="en-US" sz="1500" noProof="1">
                <a:solidFill>
                  <a:schemeClr val="dk1"/>
                </a:solidFill>
              </a:rPr>
              <a:t>la tingkat pembatalan nya hingga diatas 60 %. Sedangkan untuk tingkat pembatalan terendah berada di lead time 1 bulan (0-30 hari).</a:t>
            </a:r>
            <a:endParaRPr lang="id-ID" sz="1500" noProof="1">
              <a:solidFill>
                <a:schemeClr val="dk1"/>
              </a:solidFill>
            </a:endParaRPr>
          </a:p>
        </p:txBody>
      </p:sp>
      <p:pic>
        <p:nvPicPr>
          <p:cNvPr id="1026" name="Picture 2">
            <a:extLst>
              <a:ext uri="{FF2B5EF4-FFF2-40B4-BE49-F238E27FC236}">
                <a16:creationId xmlns:a16="http://schemas.microsoft.com/office/drawing/2014/main" id="{1EA7DAA2-A246-4BBF-9A0C-A30F12972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6" y="661918"/>
            <a:ext cx="6274157" cy="4285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459</Words>
  <Application>Microsoft Office PowerPoint</Application>
  <PresentationFormat>On-screen Show (16:9)</PresentationFormat>
  <Paragraphs>30</Paragraphs>
  <Slides>6</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Dosis</vt:lpstr>
      <vt:lpstr>Nunito</vt:lpstr>
      <vt:lpstr>Arial</vt:lpstr>
      <vt:lpstr>Roboto</vt:lpstr>
      <vt:lpstr>Simple Light</vt:lpstr>
      <vt:lpstr>Simple Light</vt:lpstr>
      <vt:lpstr>Investigate Business Hotel using Data Visualization </vt:lpstr>
      <vt:lpstr>Overview</vt:lpstr>
      <vt:lpstr>Data Preprocessing</vt:lpstr>
      <vt:lpstr>Monthly Hotel Booking Analysis Based on Hotel Type</vt:lpstr>
      <vt:lpstr>Impact Analysis of Stay Duration on Hotel Bookings Cancellation Rates</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Joshua Abisha</cp:lastModifiedBy>
  <cp:revision>2</cp:revision>
  <dcterms:modified xsi:type="dcterms:W3CDTF">2022-03-19T09:18:43Z</dcterms:modified>
</cp:coreProperties>
</file>